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Roboto" panose="02000000000000000000" pitchFamily="2" charset="0"/>
      <p:regular r:id="rId15"/>
      <p:bold r:id="rId16"/>
      <p:italic r:id="rId17"/>
      <p:boldItalic r:id="rId18"/>
    </p:embeddedFont>
    <p:embeddedFont>
      <p:font typeface="Titillium Web" panose="00000500000000000000" pitchFamily="2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3" roundtripDataSignature="AMtx7micwN5fqMniYsiEkU5eajZ0N5/gs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87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customschemas.google.com/relationships/presentationmetadata" Target="metadata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10" name="Google Shape;11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16" name="Google Shape;11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29" name="Google Shape;12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0" name="Google Shape;170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6" name="Google Shape;196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26" name="Google Shape;226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63" name="Google Shape;263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73" name="Google Shape;273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Title Page">
  <p:cSld name="Main Title Page">
    <p:bg>
      <p:bgPr>
        <a:solidFill>
          <a:srgbClr val="1D4F9D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2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4"/>
          <p:cNvSpPr/>
          <p:nvPr/>
        </p:nvSpPr>
        <p:spPr>
          <a:xfrm>
            <a:off x="0" y="5328745"/>
            <a:ext cx="12192000" cy="1529255"/>
          </a:xfrm>
          <a:prstGeom prst="rect">
            <a:avLst/>
          </a:prstGeom>
          <a:solidFill>
            <a:srgbClr val="004F9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24"/>
          <p:cNvSpPr/>
          <p:nvPr/>
        </p:nvSpPr>
        <p:spPr>
          <a:xfrm>
            <a:off x="0" y="0"/>
            <a:ext cx="12192000" cy="5328745"/>
          </a:xfrm>
          <a:prstGeom prst="rect">
            <a:avLst/>
          </a:prstGeom>
          <a:solidFill>
            <a:srgbClr val="5D24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" name="Google Shape;15;p24" descr="A screenshot of a computer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981402" y="5572540"/>
            <a:ext cx="6229196" cy="10476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24" descr="A picture containing plant, vegetable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92150" y="326258"/>
            <a:ext cx="10807700" cy="467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5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85" name="Google Shape;85;p15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6" name="Google Shape;86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6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92" name="Google Shape;92;p16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93" name="Google Shape;93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7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9" name="Google Shape;99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8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5" name="Google Shape;105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s 1">
  <p:cSld name="Contents 1">
    <p:bg>
      <p:bgPr>
        <a:solidFill>
          <a:srgbClr val="5D247F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5"/>
          <p:cNvSpPr txBox="1"/>
          <p:nvPr/>
        </p:nvSpPr>
        <p:spPr>
          <a:xfrm>
            <a:off x="677863" y="619125"/>
            <a:ext cx="3157537" cy="831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-GB" sz="4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Contents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25"/>
          <p:cNvSpPr txBox="1">
            <a:spLocks noGrp="1"/>
          </p:cNvSpPr>
          <p:nvPr>
            <p:ph type="body" idx="1"/>
          </p:nvPr>
        </p:nvSpPr>
        <p:spPr>
          <a:xfrm>
            <a:off x="1894841" y="1871067"/>
            <a:ext cx="1336040" cy="315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Google Shape;20;p25"/>
          <p:cNvSpPr txBox="1">
            <a:spLocks noGrp="1"/>
          </p:cNvSpPr>
          <p:nvPr>
            <p:ph type="body" idx="2"/>
          </p:nvPr>
        </p:nvSpPr>
        <p:spPr>
          <a:xfrm>
            <a:off x="1894841" y="2236827"/>
            <a:ext cx="1336040" cy="315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25"/>
          <p:cNvSpPr txBox="1">
            <a:spLocks noGrp="1"/>
          </p:cNvSpPr>
          <p:nvPr>
            <p:ph type="body" idx="3"/>
          </p:nvPr>
        </p:nvSpPr>
        <p:spPr>
          <a:xfrm>
            <a:off x="1894841" y="2622907"/>
            <a:ext cx="1336040" cy="315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25"/>
          <p:cNvSpPr txBox="1">
            <a:spLocks noGrp="1"/>
          </p:cNvSpPr>
          <p:nvPr>
            <p:ph type="body" idx="4"/>
          </p:nvPr>
        </p:nvSpPr>
        <p:spPr>
          <a:xfrm>
            <a:off x="1894841" y="3008987"/>
            <a:ext cx="1336040" cy="315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25"/>
          <p:cNvSpPr txBox="1">
            <a:spLocks noGrp="1"/>
          </p:cNvSpPr>
          <p:nvPr>
            <p:ph type="body" idx="5"/>
          </p:nvPr>
        </p:nvSpPr>
        <p:spPr>
          <a:xfrm>
            <a:off x="1473201" y="1877654"/>
            <a:ext cx="462280" cy="315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Google Shape;24;p25"/>
          <p:cNvSpPr txBox="1">
            <a:spLocks noGrp="1"/>
          </p:cNvSpPr>
          <p:nvPr>
            <p:ph type="body" idx="6"/>
          </p:nvPr>
        </p:nvSpPr>
        <p:spPr>
          <a:xfrm>
            <a:off x="1473201" y="2243414"/>
            <a:ext cx="462280" cy="315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" name="Google Shape;25;p25"/>
          <p:cNvSpPr txBox="1">
            <a:spLocks noGrp="1"/>
          </p:cNvSpPr>
          <p:nvPr>
            <p:ph type="body" idx="7"/>
          </p:nvPr>
        </p:nvSpPr>
        <p:spPr>
          <a:xfrm>
            <a:off x="1473201" y="2629494"/>
            <a:ext cx="462280" cy="315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Google Shape;26;p25"/>
          <p:cNvSpPr txBox="1">
            <a:spLocks noGrp="1"/>
          </p:cNvSpPr>
          <p:nvPr>
            <p:ph type="body" idx="8"/>
          </p:nvPr>
        </p:nvSpPr>
        <p:spPr>
          <a:xfrm>
            <a:off x="1473201" y="3015574"/>
            <a:ext cx="462280" cy="315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Google Shape;27;p25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28" name="Google Shape;28;p25" descr="A screenshot of a computer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69832" y="6137244"/>
            <a:ext cx="2786199" cy="468588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25"/>
          <p:cNvSpPr txBox="1"/>
          <p:nvPr/>
        </p:nvSpPr>
        <p:spPr>
          <a:xfrm>
            <a:off x="4357991" y="622570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" name="Google Shape;30;p25" descr="A picture containing pers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17258" r="14316"/>
          <a:stretch/>
        </p:blipFill>
        <p:spPr>
          <a:xfrm>
            <a:off x="6158762" y="0"/>
            <a:ext cx="6033238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Full page 2">
  <p:cSld name="1_Full page 2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6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33" name="Google Shape;33;p26" descr="Shap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63525" y="6137275"/>
            <a:ext cx="2803442" cy="471488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26"/>
          <p:cNvSpPr txBox="1">
            <a:spLocks noGrp="1"/>
          </p:cNvSpPr>
          <p:nvPr>
            <p:ph type="body" idx="1"/>
          </p:nvPr>
        </p:nvSpPr>
        <p:spPr>
          <a:xfrm>
            <a:off x="1010688" y="908050"/>
            <a:ext cx="8742911" cy="792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4D9B"/>
              </a:buClr>
              <a:buSzPts val="4800"/>
              <a:buFont typeface="Arial"/>
              <a:buNone/>
              <a:defRPr sz="4800" b="1" i="0" u="none" strike="noStrike" cap="none">
                <a:solidFill>
                  <a:srgbClr val="EF4D9B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533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533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533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533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 you ">
  <p:cSld name="Thank you 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36;p27" descr="A group of children sitting at a tabl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 l="1" t="16274" r="830"/>
          <a:stretch/>
        </p:blipFill>
        <p:spPr>
          <a:xfrm>
            <a:off x="1" y="-1"/>
            <a:ext cx="12191999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27"/>
          <p:cNvSpPr/>
          <p:nvPr/>
        </p:nvSpPr>
        <p:spPr>
          <a:xfrm>
            <a:off x="0" y="5328745"/>
            <a:ext cx="12192000" cy="1529255"/>
          </a:xfrm>
          <a:prstGeom prst="rect">
            <a:avLst/>
          </a:prstGeom>
          <a:solidFill>
            <a:srgbClr val="004F9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" name="Google Shape;38;p27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39" name="Google Shape;39;p27" descr="A screenshot of a computer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981402" y="5572540"/>
            <a:ext cx="6229196" cy="10476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&amp;A">
  <p:cSld name="Q&amp;A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8"/>
          <p:cNvSpPr/>
          <p:nvPr/>
        </p:nvSpPr>
        <p:spPr>
          <a:xfrm>
            <a:off x="0" y="5328745"/>
            <a:ext cx="12192000" cy="1529255"/>
          </a:xfrm>
          <a:prstGeom prst="rect">
            <a:avLst/>
          </a:prstGeom>
          <a:solidFill>
            <a:srgbClr val="004F9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" name="Google Shape;42;p28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43" name="Google Shape;43;p28" descr="A screenshot of a computer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981402" y="5572540"/>
            <a:ext cx="6229196" cy="1047638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44;p28" descr="A picture containing vegetable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t="34509"/>
          <a:stretch/>
        </p:blipFill>
        <p:spPr>
          <a:xfrm>
            <a:off x="0" y="13719"/>
            <a:ext cx="12192000" cy="53287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0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0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2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2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7" name="Google Shape;67;p12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" name="Google Shape;68;p12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9" name="Google Shape;69;p12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1.jp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hyperlink" Target="https://www.eufic.org/en/food-production/article/sugar-how-is-produced-from-cane-infographic" TargetMode="Externa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8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0" Type="http://schemas.openxmlformats.org/officeDocument/2006/relationships/image" Target="../media/image16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acebook.com/eitfoodeducation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1.png"/><Relationship Id="rId5" Type="http://schemas.openxmlformats.org/officeDocument/2006/relationships/hyperlink" Target="https://www.eitfood.eu/education" TargetMode="External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"/>
          <p:cNvSpPr txBox="1"/>
          <p:nvPr/>
        </p:nvSpPr>
        <p:spPr>
          <a:xfrm>
            <a:off x="1236959" y="2292741"/>
            <a:ext cx="3215100" cy="757800"/>
          </a:xfrm>
          <a:prstGeom prst="rect">
            <a:avLst/>
          </a:prstGeom>
          <a:solidFill>
            <a:srgbClr val="EF4D9B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1"/>
          <p:cNvSpPr txBox="1"/>
          <p:nvPr/>
        </p:nvSpPr>
        <p:spPr>
          <a:xfrm>
            <a:off x="1319405" y="2348540"/>
            <a:ext cx="30501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Food Map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"/>
          <p:cNvSpPr txBox="1">
            <a:spLocks noGrp="1"/>
          </p:cNvSpPr>
          <p:nvPr>
            <p:ph type="body" idx="1"/>
          </p:nvPr>
        </p:nvSpPr>
        <p:spPr>
          <a:xfrm>
            <a:off x="1895475" y="1871663"/>
            <a:ext cx="3981450" cy="314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Production process of an apricot jam 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2"/>
          <p:cNvSpPr txBox="1">
            <a:spLocks noGrp="1"/>
          </p:cNvSpPr>
          <p:nvPr>
            <p:ph type="body" idx="2"/>
          </p:nvPr>
        </p:nvSpPr>
        <p:spPr>
          <a:xfrm>
            <a:off x="1895474" y="2236788"/>
            <a:ext cx="4448176" cy="5437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Where are the main ingredients coming from?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"/>
          <p:cNvSpPr txBox="1">
            <a:spLocks noGrp="1"/>
          </p:cNvSpPr>
          <p:nvPr>
            <p:ph type="body" idx="3"/>
          </p:nvPr>
        </p:nvSpPr>
        <p:spPr>
          <a:xfrm>
            <a:off x="1895474" y="2786856"/>
            <a:ext cx="4286251" cy="315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Where is the packaging coming from?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"/>
          <p:cNvSpPr txBox="1">
            <a:spLocks noGrp="1"/>
          </p:cNvSpPr>
          <p:nvPr>
            <p:ph type="body" idx="5"/>
          </p:nvPr>
        </p:nvSpPr>
        <p:spPr>
          <a:xfrm>
            <a:off x="1473200" y="1878013"/>
            <a:ext cx="461963" cy="314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ABA5"/>
              </a:buClr>
              <a:buSzPts val="1800"/>
              <a:buNone/>
            </a:pPr>
            <a:r>
              <a:rPr lang="en-GB" b="1">
                <a:solidFill>
                  <a:srgbClr val="00ABA5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/>
          </a:p>
        </p:txBody>
      </p:sp>
      <p:sp>
        <p:nvSpPr>
          <p:cNvPr id="122" name="Google Shape;122;p2"/>
          <p:cNvSpPr txBox="1">
            <a:spLocks noGrp="1"/>
          </p:cNvSpPr>
          <p:nvPr>
            <p:ph type="body" idx="6"/>
          </p:nvPr>
        </p:nvSpPr>
        <p:spPr>
          <a:xfrm>
            <a:off x="1473200" y="2243138"/>
            <a:ext cx="461963" cy="315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ABA5"/>
              </a:buClr>
              <a:buSzPts val="1800"/>
              <a:buNone/>
            </a:pPr>
            <a:r>
              <a:rPr lang="en-GB" b="1">
                <a:solidFill>
                  <a:srgbClr val="00ABA5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/>
          </a:p>
        </p:txBody>
      </p:sp>
      <p:sp>
        <p:nvSpPr>
          <p:cNvPr id="123" name="Google Shape;123;p2"/>
          <p:cNvSpPr txBox="1">
            <a:spLocks noGrp="1"/>
          </p:cNvSpPr>
          <p:nvPr>
            <p:ph type="body" idx="7"/>
          </p:nvPr>
        </p:nvSpPr>
        <p:spPr>
          <a:xfrm>
            <a:off x="1473200" y="2793206"/>
            <a:ext cx="461963" cy="315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ABA5"/>
              </a:buClr>
              <a:buSzPts val="1800"/>
              <a:buNone/>
            </a:pPr>
            <a:r>
              <a:rPr lang="en-GB" b="1">
                <a:solidFill>
                  <a:srgbClr val="00ABA5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endParaRPr/>
          </a:p>
        </p:txBody>
      </p:sp>
      <p:sp>
        <p:nvSpPr>
          <p:cNvPr id="124" name="Google Shape;124;p2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/>
              <a:t>2</a:t>
            </a:fld>
            <a:endParaRPr/>
          </a:p>
        </p:txBody>
      </p:sp>
      <p:sp>
        <p:nvSpPr>
          <p:cNvPr id="125" name="Google Shape;125;p2"/>
          <p:cNvSpPr txBox="1"/>
          <p:nvPr/>
        </p:nvSpPr>
        <p:spPr>
          <a:xfrm>
            <a:off x="1895474" y="3185318"/>
            <a:ext cx="4286251" cy="315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GB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Jam food system map</a:t>
            </a:r>
            <a:endParaRPr/>
          </a:p>
        </p:txBody>
      </p:sp>
      <p:sp>
        <p:nvSpPr>
          <p:cNvPr id="126" name="Google Shape;126;p2"/>
          <p:cNvSpPr txBox="1"/>
          <p:nvPr/>
        </p:nvSpPr>
        <p:spPr>
          <a:xfrm>
            <a:off x="1473200" y="3185318"/>
            <a:ext cx="461963" cy="315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ABA5"/>
              </a:buClr>
              <a:buSzPts val="1800"/>
              <a:buFont typeface="Arial"/>
              <a:buNone/>
            </a:pPr>
            <a:r>
              <a:rPr lang="en-GB" sz="1800" b="1" i="0" u="none" strike="noStrike" cap="none">
                <a:solidFill>
                  <a:srgbClr val="00ABA5"/>
                </a:solidFill>
                <a:latin typeface="Arial"/>
                <a:ea typeface="Arial"/>
                <a:cs typeface="Arial"/>
                <a:sym typeface="Arial"/>
              </a:rPr>
              <a:t>04</a:t>
            </a:r>
            <a:endParaRPr sz="1800" b="0" i="0" u="none" strike="noStrike" cap="none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5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/>
              <a:t>3</a:t>
            </a:fld>
            <a:endParaRPr/>
          </a:p>
        </p:txBody>
      </p:sp>
      <p:sp>
        <p:nvSpPr>
          <p:cNvPr id="132" name="Google Shape;132;p5"/>
          <p:cNvSpPr txBox="1"/>
          <p:nvPr/>
        </p:nvSpPr>
        <p:spPr>
          <a:xfrm>
            <a:off x="388538" y="234018"/>
            <a:ext cx="10708087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alibri"/>
              <a:buNone/>
            </a:pPr>
            <a:r>
              <a:rPr lang="en-GB" sz="5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Production process of an apricot jam</a:t>
            </a:r>
            <a:endParaRPr/>
          </a:p>
        </p:txBody>
      </p:sp>
      <p:cxnSp>
        <p:nvCxnSpPr>
          <p:cNvPr id="133" name="Google Shape;133;p5"/>
          <p:cNvCxnSpPr/>
          <p:nvPr/>
        </p:nvCxnSpPr>
        <p:spPr>
          <a:xfrm>
            <a:off x="3741482" y="3707903"/>
            <a:ext cx="2769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34" name="Google Shape;134;p5"/>
          <p:cNvCxnSpPr/>
          <p:nvPr/>
        </p:nvCxnSpPr>
        <p:spPr>
          <a:xfrm>
            <a:off x="5708350" y="3659481"/>
            <a:ext cx="2769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35" name="Google Shape;135;p5"/>
          <p:cNvCxnSpPr/>
          <p:nvPr/>
        </p:nvCxnSpPr>
        <p:spPr>
          <a:xfrm>
            <a:off x="2555791" y="2101443"/>
            <a:ext cx="2769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36" name="Google Shape;136;p5"/>
          <p:cNvCxnSpPr/>
          <p:nvPr/>
        </p:nvCxnSpPr>
        <p:spPr>
          <a:xfrm>
            <a:off x="10551525" y="3953075"/>
            <a:ext cx="9900" cy="10683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137" name="Google Shape;137;p5"/>
          <p:cNvSpPr txBox="1"/>
          <p:nvPr/>
        </p:nvSpPr>
        <p:spPr>
          <a:xfrm>
            <a:off x="338636" y="3361854"/>
            <a:ext cx="1518900" cy="6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ct val="175337"/>
              <a:buFont typeface="Arial"/>
              <a:buNone/>
            </a:pPr>
            <a:r>
              <a:rPr lang="en-GB" sz="1600" b="0" i="0" u="none" strike="noStrike" cap="none">
                <a:solidFill>
                  <a:srgbClr val="C55A11"/>
                </a:solidFill>
                <a:latin typeface="Calibri"/>
                <a:ea typeface="Calibri"/>
                <a:cs typeface="Calibri"/>
                <a:sym typeface="Calibri"/>
              </a:rPr>
              <a:t>Picking apricots at the apricot tree field</a:t>
            </a:r>
            <a:endParaRPr/>
          </a:p>
        </p:txBody>
      </p:sp>
      <p:sp>
        <p:nvSpPr>
          <p:cNvPr id="138" name="Google Shape;138;p5"/>
          <p:cNvSpPr txBox="1"/>
          <p:nvPr/>
        </p:nvSpPr>
        <p:spPr>
          <a:xfrm>
            <a:off x="2364975" y="3556105"/>
            <a:ext cx="1284000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1860"/>
              <a:buFont typeface="Arial"/>
              <a:buNone/>
            </a:pPr>
            <a:r>
              <a:rPr lang="en-GB" sz="1600" b="0" i="0" u="none" strike="noStrike" cap="none">
                <a:solidFill>
                  <a:srgbClr val="C55A11"/>
                </a:solidFill>
                <a:latin typeface="Calibri"/>
                <a:ea typeface="Calibri"/>
                <a:cs typeface="Calibri"/>
                <a:sym typeface="Calibri"/>
              </a:rPr>
              <a:t>Transporting</a:t>
            </a:r>
            <a:endParaRPr/>
          </a:p>
        </p:txBody>
      </p:sp>
      <p:sp>
        <p:nvSpPr>
          <p:cNvPr id="139" name="Google Shape;139;p5"/>
          <p:cNvSpPr txBox="1"/>
          <p:nvPr/>
        </p:nvSpPr>
        <p:spPr>
          <a:xfrm>
            <a:off x="4895173" y="2989164"/>
            <a:ext cx="415500" cy="3245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2400"/>
              <a:buFont typeface="Arial"/>
              <a:buNone/>
            </a:pPr>
            <a:r>
              <a:rPr lang="en-GB" sz="1600" b="0" i="0" u="none" strike="noStrike" cap="none">
                <a:solidFill>
                  <a:srgbClr val="C55A11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endParaRPr/>
          </a:p>
        </p:txBody>
      </p:sp>
      <p:sp>
        <p:nvSpPr>
          <p:cNvPr id="140" name="Google Shape;140;p5"/>
          <p:cNvSpPr txBox="1"/>
          <p:nvPr/>
        </p:nvSpPr>
        <p:spPr>
          <a:xfrm>
            <a:off x="4479673" y="2998038"/>
            <a:ext cx="415500" cy="333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2400"/>
              <a:buFont typeface="Arial"/>
              <a:buNone/>
            </a:pPr>
            <a:r>
              <a:rPr lang="en-GB" sz="1600" b="1" i="0" u="none" strike="noStrike" cap="none">
                <a:solidFill>
                  <a:srgbClr val="C55A11"/>
                </a:solidFill>
                <a:latin typeface="Arial"/>
                <a:ea typeface="Arial"/>
                <a:cs typeface="Arial"/>
                <a:sym typeface="Arial"/>
              </a:rPr>
              <a:t>√</a:t>
            </a:r>
            <a:endParaRPr/>
          </a:p>
        </p:txBody>
      </p:sp>
      <p:sp>
        <p:nvSpPr>
          <p:cNvPr id="141" name="Google Shape;141;p5"/>
          <p:cNvSpPr txBox="1"/>
          <p:nvPr/>
        </p:nvSpPr>
        <p:spPr>
          <a:xfrm>
            <a:off x="6095939" y="3515444"/>
            <a:ext cx="1090800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1600"/>
              <a:buFont typeface="Arial"/>
              <a:buNone/>
            </a:pPr>
            <a:r>
              <a:rPr lang="en-GB" sz="1600" b="0" i="0" u="none" strike="noStrike" cap="none">
                <a:solidFill>
                  <a:srgbClr val="C55A11"/>
                </a:solidFill>
                <a:latin typeface="Calibri"/>
                <a:ea typeface="Calibri"/>
                <a:cs typeface="Calibri"/>
                <a:sym typeface="Calibri"/>
              </a:rPr>
              <a:t>washing</a:t>
            </a:r>
            <a:endParaRPr/>
          </a:p>
        </p:txBody>
      </p:sp>
      <p:cxnSp>
        <p:nvCxnSpPr>
          <p:cNvPr id="142" name="Google Shape;142;p5"/>
          <p:cNvCxnSpPr/>
          <p:nvPr/>
        </p:nvCxnSpPr>
        <p:spPr>
          <a:xfrm>
            <a:off x="7297450" y="3667234"/>
            <a:ext cx="2769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43" name="Google Shape;143;p5"/>
          <p:cNvCxnSpPr/>
          <p:nvPr/>
        </p:nvCxnSpPr>
        <p:spPr>
          <a:xfrm>
            <a:off x="1995149" y="3707894"/>
            <a:ext cx="2769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144" name="Google Shape;144;p5"/>
          <p:cNvSpPr txBox="1"/>
          <p:nvPr/>
        </p:nvSpPr>
        <p:spPr>
          <a:xfrm>
            <a:off x="4018373" y="2808600"/>
            <a:ext cx="1678800" cy="2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ct val="162162"/>
              <a:buFont typeface="Arial"/>
              <a:buNone/>
            </a:pPr>
            <a:r>
              <a:rPr lang="en-GB" sz="1600" b="0" i="0" u="none" strike="noStrike" cap="none">
                <a:solidFill>
                  <a:srgbClr val="C55A11"/>
                </a:solidFill>
                <a:latin typeface="Calibri"/>
                <a:ea typeface="Calibri"/>
                <a:cs typeface="Calibri"/>
                <a:sym typeface="Calibri"/>
              </a:rPr>
              <a:t>Grading/sorting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5"/>
          <p:cNvSpPr txBox="1"/>
          <p:nvPr/>
        </p:nvSpPr>
        <p:spPr>
          <a:xfrm>
            <a:off x="7498050" y="3390649"/>
            <a:ext cx="1890900" cy="52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2824"/>
              <a:buFont typeface="Arial"/>
              <a:buNone/>
            </a:pPr>
            <a:r>
              <a:rPr lang="en-GB" sz="1600" b="0" i="0" u="none" strike="noStrike" cap="none">
                <a:solidFill>
                  <a:srgbClr val="C55A11"/>
                </a:solidFill>
                <a:latin typeface="Calibri"/>
                <a:ea typeface="Calibri"/>
                <a:cs typeface="Calibri"/>
                <a:sym typeface="Calibri"/>
              </a:rPr>
              <a:t>Cutting / seed removal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5"/>
          <p:cNvSpPr txBox="1"/>
          <p:nvPr/>
        </p:nvSpPr>
        <p:spPr>
          <a:xfrm>
            <a:off x="9711775" y="3086550"/>
            <a:ext cx="2187300" cy="7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2595"/>
              <a:buFont typeface="Arial"/>
              <a:buNone/>
            </a:pPr>
            <a:r>
              <a:rPr lang="en-GB" sz="1600" b="0" i="0" u="none" strike="noStrike" cap="none">
                <a:solidFill>
                  <a:srgbClr val="C55A11"/>
                </a:solidFill>
                <a:latin typeface="Calibri"/>
                <a:ea typeface="Calibri"/>
                <a:cs typeface="Calibri"/>
                <a:sym typeface="Calibri"/>
              </a:rPr>
              <a:t>Apricots mixed with sugar (and any other ingredients)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5"/>
          <p:cNvSpPr txBox="1"/>
          <p:nvPr/>
        </p:nvSpPr>
        <p:spPr>
          <a:xfrm>
            <a:off x="2832691" y="1982600"/>
            <a:ext cx="1284000" cy="52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1860"/>
              <a:buFont typeface="Arial"/>
              <a:buNone/>
            </a:pPr>
            <a:r>
              <a:rPr lang="en-GB" sz="1600" b="0" i="0" u="none" strike="noStrike" cap="none">
                <a:solidFill>
                  <a:srgbClr val="C55A11"/>
                </a:solidFill>
                <a:latin typeface="Calibri"/>
                <a:ea typeface="Calibri"/>
                <a:cs typeface="Calibri"/>
                <a:sym typeface="Calibri"/>
              </a:rPr>
              <a:t>Transporting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5"/>
          <p:cNvSpPr txBox="1"/>
          <p:nvPr/>
        </p:nvSpPr>
        <p:spPr>
          <a:xfrm>
            <a:off x="6558988" y="1734800"/>
            <a:ext cx="1518900" cy="6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1860"/>
              <a:buFont typeface="Arial"/>
              <a:buNone/>
            </a:pPr>
            <a:r>
              <a:rPr lang="en-GB" sz="1600" b="0" i="0" u="none" strike="noStrike" cap="none">
                <a:solidFill>
                  <a:srgbClr val="C55A11"/>
                </a:solidFill>
                <a:latin typeface="Calibri"/>
                <a:ea typeface="Calibri"/>
                <a:cs typeface="Calibri"/>
                <a:sym typeface="Calibri"/>
              </a:rPr>
              <a:t>Transporting sugar to jam making factory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5"/>
          <p:cNvSpPr txBox="1"/>
          <p:nvPr/>
        </p:nvSpPr>
        <p:spPr>
          <a:xfrm>
            <a:off x="670433" y="1311708"/>
            <a:ext cx="14181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2400"/>
              <a:buFont typeface="Arial"/>
              <a:buNone/>
            </a:pPr>
            <a:r>
              <a:rPr lang="en-GB" sz="1600" b="0" i="0" u="none" strike="noStrike" cap="none">
                <a:solidFill>
                  <a:srgbClr val="C55A11"/>
                </a:solidFill>
                <a:latin typeface="Calibri"/>
                <a:ea typeface="Calibri"/>
                <a:cs typeface="Calibri"/>
                <a:sym typeface="Calibri"/>
              </a:rPr>
              <a:t>Sugar cane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0" name="Google Shape;150;p5"/>
          <p:cNvCxnSpPr/>
          <p:nvPr/>
        </p:nvCxnSpPr>
        <p:spPr>
          <a:xfrm>
            <a:off x="4116700" y="2101445"/>
            <a:ext cx="2769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51" name="Google Shape;151;p5"/>
          <p:cNvCxnSpPr/>
          <p:nvPr/>
        </p:nvCxnSpPr>
        <p:spPr>
          <a:xfrm>
            <a:off x="6241040" y="2057120"/>
            <a:ext cx="2769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52" name="Google Shape;152;p5"/>
          <p:cNvCxnSpPr>
            <a:stCxn id="148" idx="3"/>
          </p:cNvCxnSpPr>
          <p:nvPr/>
        </p:nvCxnSpPr>
        <p:spPr>
          <a:xfrm>
            <a:off x="8077888" y="2080850"/>
            <a:ext cx="2184300" cy="9738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53" name="Google Shape;153;p5"/>
          <p:cNvCxnSpPr/>
          <p:nvPr/>
        </p:nvCxnSpPr>
        <p:spPr>
          <a:xfrm>
            <a:off x="9411908" y="3608094"/>
            <a:ext cx="2769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154" name="Google Shape;154;p5"/>
          <p:cNvSpPr txBox="1"/>
          <p:nvPr/>
        </p:nvSpPr>
        <p:spPr>
          <a:xfrm>
            <a:off x="9632665" y="5129212"/>
            <a:ext cx="1891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2400"/>
              <a:buFont typeface="Arial"/>
              <a:buNone/>
            </a:pPr>
            <a:r>
              <a:rPr lang="en-GB" sz="1600" b="0" i="0" u="none" strike="noStrike" cap="none">
                <a:solidFill>
                  <a:srgbClr val="C55A11"/>
                </a:solidFill>
                <a:latin typeface="Calibri"/>
                <a:ea typeface="Calibri"/>
                <a:cs typeface="Calibri"/>
                <a:sym typeface="Calibri"/>
              </a:rPr>
              <a:t>Heating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5"/>
          <p:cNvSpPr txBox="1"/>
          <p:nvPr/>
        </p:nvSpPr>
        <p:spPr>
          <a:xfrm>
            <a:off x="7915300" y="5161475"/>
            <a:ext cx="1459800" cy="6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2400"/>
              <a:buFont typeface="Arial"/>
              <a:buNone/>
            </a:pPr>
            <a:r>
              <a:rPr lang="en-GB" sz="1600" b="0" i="0" u="none" strike="noStrike" cap="none">
                <a:solidFill>
                  <a:srgbClr val="C55A11"/>
                </a:solidFill>
                <a:latin typeface="Calibri"/>
                <a:ea typeface="Calibri"/>
                <a:cs typeface="Calibri"/>
                <a:sym typeface="Calibri"/>
              </a:rPr>
              <a:t>Packaging the jam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5"/>
          <p:cNvSpPr txBox="1"/>
          <p:nvPr/>
        </p:nvSpPr>
        <p:spPr>
          <a:xfrm>
            <a:off x="6123123" y="5237359"/>
            <a:ext cx="1284000" cy="52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1860"/>
              <a:buFont typeface="Arial"/>
              <a:buNone/>
            </a:pPr>
            <a:r>
              <a:rPr lang="en-GB" sz="1600" b="0" i="0" u="none" strike="noStrike" cap="none">
                <a:solidFill>
                  <a:srgbClr val="C55A11"/>
                </a:solidFill>
                <a:latin typeface="Calibri"/>
                <a:ea typeface="Calibri"/>
                <a:cs typeface="Calibri"/>
                <a:sym typeface="Calibri"/>
              </a:rPr>
              <a:t>Transporting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7" name="Google Shape;157;p5"/>
          <p:cNvCxnSpPr/>
          <p:nvPr/>
        </p:nvCxnSpPr>
        <p:spPr>
          <a:xfrm rot="10800000">
            <a:off x="9465320" y="5306943"/>
            <a:ext cx="477300" cy="0"/>
          </a:xfrm>
          <a:prstGeom prst="straightConnector1">
            <a:avLst/>
          </a:prstGeom>
          <a:noFill/>
          <a:ln w="9525" cap="flat" cmpd="sng">
            <a:solidFill>
              <a:srgbClr val="3E6EC2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58" name="Google Shape;158;p5"/>
          <p:cNvCxnSpPr/>
          <p:nvPr/>
        </p:nvCxnSpPr>
        <p:spPr>
          <a:xfrm rot="10800000">
            <a:off x="7497963" y="5339236"/>
            <a:ext cx="477300" cy="0"/>
          </a:xfrm>
          <a:prstGeom prst="straightConnector1">
            <a:avLst/>
          </a:prstGeom>
          <a:noFill/>
          <a:ln w="9525" cap="flat" cmpd="sng">
            <a:solidFill>
              <a:srgbClr val="3E6EC2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59" name="Google Shape;159;p5"/>
          <p:cNvSpPr txBox="1"/>
          <p:nvPr/>
        </p:nvSpPr>
        <p:spPr>
          <a:xfrm>
            <a:off x="3648975" y="4954018"/>
            <a:ext cx="1891200" cy="94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2400"/>
              <a:buFont typeface="Arial"/>
              <a:buNone/>
            </a:pPr>
            <a:r>
              <a:rPr lang="en-GB" sz="1600" b="0" i="0" u="none" strike="noStrike" cap="none">
                <a:solidFill>
                  <a:srgbClr val="C55A11"/>
                </a:solidFill>
                <a:latin typeface="Calibri"/>
                <a:ea typeface="Calibri"/>
                <a:cs typeface="Calibri"/>
                <a:sym typeface="Calibri"/>
              </a:rPr>
              <a:t>Selling points (e.g. supermarkets, restaurants, etc.)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5"/>
          <p:cNvSpPr txBox="1"/>
          <p:nvPr/>
        </p:nvSpPr>
        <p:spPr>
          <a:xfrm>
            <a:off x="4475675" y="1824100"/>
            <a:ext cx="1683300" cy="75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1600"/>
              <a:buFont typeface="Arial"/>
              <a:buNone/>
            </a:pPr>
            <a:r>
              <a:rPr lang="en-GB" sz="1600" b="0" i="0" u="none" strike="noStrike" cap="none">
                <a:solidFill>
                  <a:srgbClr val="C55A11"/>
                </a:solidFill>
                <a:latin typeface="Calibri"/>
                <a:ea typeface="Calibri"/>
                <a:cs typeface="Calibri"/>
                <a:sym typeface="Calibri"/>
              </a:rPr>
              <a:t>Sugar production factory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61" name="Google Shape;161;p5"/>
          <p:cNvCxnSpPr/>
          <p:nvPr/>
        </p:nvCxnSpPr>
        <p:spPr>
          <a:xfrm rot="10800000">
            <a:off x="5668562" y="5409918"/>
            <a:ext cx="477213" cy="0"/>
          </a:xfrm>
          <a:prstGeom prst="straightConnector1">
            <a:avLst/>
          </a:prstGeom>
          <a:noFill/>
          <a:ln w="9525" cap="flat" cmpd="sng">
            <a:solidFill>
              <a:srgbClr val="3E6EC2"/>
            </a:solidFill>
            <a:prstDash val="solid"/>
            <a:round/>
            <a:headEnd type="none" w="sm" len="sm"/>
            <a:tailEnd type="triangle" w="med" len="med"/>
          </a:ln>
        </p:spPr>
      </p:cxnSp>
      <p:pic>
        <p:nvPicPr>
          <p:cNvPr id="162" name="Google Shape;162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0075" y="1627186"/>
            <a:ext cx="1617975" cy="121854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5"/>
          <p:cNvSpPr txBox="1"/>
          <p:nvPr/>
        </p:nvSpPr>
        <p:spPr>
          <a:xfrm>
            <a:off x="747074" y="2720750"/>
            <a:ext cx="1740975" cy="3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GB" sz="9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Source (photo): Free Images</a:t>
            </a:r>
            <a:endParaRPr/>
          </a:p>
        </p:txBody>
      </p:sp>
      <p:pic>
        <p:nvPicPr>
          <p:cNvPr id="164" name="Google Shape;164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206350" y="3296882"/>
            <a:ext cx="1418100" cy="943662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5"/>
          <p:cNvSpPr txBox="1"/>
          <p:nvPr/>
        </p:nvSpPr>
        <p:spPr>
          <a:xfrm>
            <a:off x="4098325" y="4148925"/>
            <a:ext cx="1518900" cy="2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GB" sz="9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Source (photo): Pixabay</a:t>
            </a:r>
            <a:endParaRPr/>
          </a:p>
        </p:txBody>
      </p:sp>
      <p:pic>
        <p:nvPicPr>
          <p:cNvPr id="166" name="Google Shape;166;p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56078" y="3977214"/>
            <a:ext cx="1284000" cy="965485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5"/>
          <p:cNvSpPr txBox="1"/>
          <p:nvPr/>
        </p:nvSpPr>
        <p:spPr>
          <a:xfrm>
            <a:off x="277502" y="4895512"/>
            <a:ext cx="1891200" cy="2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GB" sz="9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Source (photo): Free Images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74803" y="4188634"/>
            <a:ext cx="1654926" cy="1061171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19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/>
              <a:t>4</a:t>
            </a:fld>
            <a:endParaRPr/>
          </a:p>
        </p:txBody>
      </p:sp>
      <p:pic>
        <p:nvPicPr>
          <p:cNvPr id="174" name="Google Shape;174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836816" y="2730994"/>
            <a:ext cx="1692913" cy="1073648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19"/>
          <p:cNvSpPr txBox="1"/>
          <p:nvPr/>
        </p:nvSpPr>
        <p:spPr>
          <a:xfrm>
            <a:off x="80682" y="370892"/>
            <a:ext cx="12192000" cy="806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2500"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8108"/>
              <a:buFont typeface="Calibri"/>
              <a:buNone/>
            </a:pPr>
            <a:r>
              <a:rPr lang="en-GB"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Where are the main ingredients coming from?</a:t>
            </a:r>
            <a:endParaRPr sz="4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19"/>
          <p:cNvSpPr txBox="1"/>
          <p:nvPr/>
        </p:nvSpPr>
        <p:spPr>
          <a:xfrm>
            <a:off x="355753" y="2079139"/>
            <a:ext cx="1354039" cy="806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62500" lnSpcReduction="20000"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ct val="80000"/>
              <a:buFont typeface="Arial"/>
              <a:buNone/>
            </a:pPr>
            <a:r>
              <a:rPr lang="en-GB" sz="4800" b="0" i="0" u="none" strike="noStrike" cap="none">
                <a:solidFill>
                  <a:srgbClr val="C55A11"/>
                </a:solidFill>
                <a:latin typeface="Calibri"/>
                <a:ea typeface="Calibri"/>
                <a:cs typeface="Calibri"/>
                <a:sym typeface="Calibri"/>
              </a:rPr>
              <a:t>A. Fruit</a:t>
            </a:r>
            <a:endParaRPr/>
          </a:p>
        </p:txBody>
      </p:sp>
      <p:sp>
        <p:nvSpPr>
          <p:cNvPr id="177" name="Google Shape;177;p19"/>
          <p:cNvSpPr txBox="1"/>
          <p:nvPr/>
        </p:nvSpPr>
        <p:spPr>
          <a:xfrm>
            <a:off x="373354" y="3732816"/>
            <a:ext cx="1354039" cy="478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</a:pPr>
            <a:r>
              <a:rPr lang="en-GB" sz="24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B. Sugar</a:t>
            </a:r>
            <a:endParaRPr sz="2400" b="0" i="0" u="none" strike="noStrike" cap="none">
              <a:solidFill>
                <a:srgbClr val="00B0F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19"/>
          <p:cNvSpPr/>
          <p:nvPr/>
        </p:nvSpPr>
        <p:spPr>
          <a:xfrm>
            <a:off x="3675072" y="1691367"/>
            <a:ext cx="1163782" cy="27709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19"/>
          <p:cNvSpPr/>
          <p:nvPr/>
        </p:nvSpPr>
        <p:spPr>
          <a:xfrm>
            <a:off x="7798352" y="3867050"/>
            <a:ext cx="1163782" cy="27709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19"/>
          <p:cNvSpPr/>
          <p:nvPr/>
        </p:nvSpPr>
        <p:spPr>
          <a:xfrm>
            <a:off x="4025925" y="3908656"/>
            <a:ext cx="1163782" cy="27709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19"/>
          <p:cNvSpPr txBox="1"/>
          <p:nvPr/>
        </p:nvSpPr>
        <p:spPr>
          <a:xfrm>
            <a:off x="4374580" y="4488920"/>
            <a:ext cx="4301700" cy="8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41176"/>
              <a:buFont typeface="Arial"/>
              <a:buNone/>
            </a:pPr>
            <a:r>
              <a:rPr lang="en-GB"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</a:t>
            </a:r>
            <a:r>
              <a:rPr lang="en-GB" sz="175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gar cane or sugar beet processing factory </a:t>
            </a:r>
            <a:endParaRPr sz="1751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39719"/>
              <a:buFont typeface="Arial"/>
              <a:buNone/>
            </a:pPr>
            <a:r>
              <a:rPr lang="en-GB" sz="1717" b="0" i="0" u="sng" strike="noStrike" cap="none">
                <a:solidFill>
                  <a:srgbClr val="1A73E8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https://www.eufic.org/en/food-production/article/sugar-how-is-produced-from-cane-infographic</a:t>
            </a:r>
            <a:endParaRPr sz="3067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19"/>
          <p:cNvSpPr txBox="1"/>
          <p:nvPr/>
        </p:nvSpPr>
        <p:spPr>
          <a:xfrm>
            <a:off x="7798352" y="3455433"/>
            <a:ext cx="1173020" cy="516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800"/>
              <a:buFont typeface="Arial"/>
              <a:buNone/>
            </a:pPr>
            <a:r>
              <a:rPr lang="en-GB" sz="2800" b="0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Energy </a:t>
            </a:r>
            <a:endParaRPr sz="2800" b="0" i="0" u="none" strike="noStrike" cap="non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3" name="Google Shape;183;p19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818672" y="1247958"/>
            <a:ext cx="1729200" cy="1141301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19"/>
          <p:cNvSpPr txBox="1"/>
          <p:nvPr/>
        </p:nvSpPr>
        <p:spPr>
          <a:xfrm>
            <a:off x="1727393" y="2342879"/>
            <a:ext cx="1729200" cy="2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GB" sz="9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Source (photo): Free Images</a:t>
            </a:r>
            <a:endParaRPr/>
          </a:p>
        </p:txBody>
      </p:sp>
      <p:pic>
        <p:nvPicPr>
          <p:cNvPr id="185" name="Google Shape;185;p19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4985900" y="1215152"/>
            <a:ext cx="1929250" cy="136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19"/>
          <p:cNvSpPr txBox="1"/>
          <p:nvPr/>
        </p:nvSpPr>
        <p:spPr>
          <a:xfrm>
            <a:off x="4894621" y="2540656"/>
            <a:ext cx="1518900" cy="2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GB" sz="9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Source (photo): Pixabay</a:t>
            </a:r>
            <a:endParaRPr sz="92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19"/>
          <p:cNvSpPr txBox="1"/>
          <p:nvPr/>
        </p:nvSpPr>
        <p:spPr>
          <a:xfrm>
            <a:off x="1727393" y="3795048"/>
            <a:ext cx="1926591" cy="2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GB" sz="9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Source (photo): Free Images</a:t>
            </a:r>
            <a:endParaRPr/>
          </a:p>
        </p:txBody>
      </p:sp>
      <p:sp>
        <p:nvSpPr>
          <p:cNvPr id="188" name="Google Shape;188;p19"/>
          <p:cNvSpPr txBox="1"/>
          <p:nvPr/>
        </p:nvSpPr>
        <p:spPr>
          <a:xfrm>
            <a:off x="1793460" y="4149560"/>
            <a:ext cx="15171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GB"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Sugar beet</a:t>
            </a:r>
            <a:endParaRPr sz="2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p19"/>
          <p:cNvSpPr txBox="1"/>
          <p:nvPr/>
        </p:nvSpPr>
        <p:spPr>
          <a:xfrm>
            <a:off x="1793460" y="5229770"/>
            <a:ext cx="1518900" cy="2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GB" sz="9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Source (photo): Pixabay</a:t>
            </a:r>
            <a:endParaRPr sz="92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19"/>
          <p:cNvSpPr txBox="1"/>
          <p:nvPr/>
        </p:nvSpPr>
        <p:spPr>
          <a:xfrm>
            <a:off x="5116878" y="3713598"/>
            <a:ext cx="2391600" cy="70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99"/>
              <a:buFont typeface="Arial"/>
              <a:buNone/>
            </a:pPr>
            <a:r>
              <a:rPr lang="en-GB" sz="2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Sugar processing factory</a:t>
            </a:r>
            <a:endParaRPr sz="3666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1" name="Google Shape;191;p19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9209852" y="3086910"/>
            <a:ext cx="1269675" cy="1688375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19"/>
          <p:cNvSpPr txBox="1"/>
          <p:nvPr/>
        </p:nvSpPr>
        <p:spPr>
          <a:xfrm>
            <a:off x="9091374" y="4775285"/>
            <a:ext cx="1729025" cy="2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GB" sz="9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Source (photo): Free Images</a:t>
            </a:r>
            <a:endParaRPr/>
          </a:p>
        </p:txBody>
      </p:sp>
      <p:sp>
        <p:nvSpPr>
          <p:cNvPr id="193" name="Google Shape;193;p19"/>
          <p:cNvSpPr txBox="1"/>
          <p:nvPr/>
        </p:nvSpPr>
        <p:spPr>
          <a:xfrm>
            <a:off x="1793460" y="2663614"/>
            <a:ext cx="15171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GB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Sugar cane</a:t>
            </a:r>
            <a:endParaRPr sz="2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0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/>
              <a:t>5</a:t>
            </a:fld>
            <a:endParaRPr/>
          </a:p>
        </p:txBody>
      </p:sp>
      <p:sp>
        <p:nvSpPr>
          <p:cNvPr id="199" name="Google Shape;199;p20"/>
          <p:cNvSpPr txBox="1"/>
          <p:nvPr/>
        </p:nvSpPr>
        <p:spPr>
          <a:xfrm>
            <a:off x="519953" y="388644"/>
            <a:ext cx="11053482" cy="10080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GB" sz="5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Where is the packaging coming from?</a:t>
            </a:r>
            <a:endParaRPr/>
          </a:p>
        </p:txBody>
      </p:sp>
      <p:sp>
        <p:nvSpPr>
          <p:cNvPr id="200" name="Google Shape;200;p20"/>
          <p:cNvSpPr txBox="1"/>
          <p:nvPr/>
        </p:nvSpPr>
        <p:spPr>
          <a:xfrm>
            <a:off x="6651949" y="5226060"/>
            <a:ext cx="25020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55000" lnSpcReduction="20000"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0909"/>
              <a:buFont typeface="Arial"/>
              <a:buNone/>
            </a:pPr>
            <a:r>
              <a:rPr lang="en-GB"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Cardboard boxes</a:t>
            </a:r>
            <a:endParaRPr/>
          </a:p>
        </p:txBody>
      </p:sp>
      <p:sp>
        <p:nvSpPr>
          <p:cNvPr id="201" name="Google Shape;201;p20"/>
          <p:cNvSpPr txBox="1"/>
          <p:nvPr/>
        </p:nvSpPr>
        <p:spPr>
          <a:xfrm>
            <a:off x="6410243" y="1697390"/>
            <a:ext cx="1719000" cy="14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GB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Glass jar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GB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with 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GB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metal lid</a:t>
            </a:r>
            <a:endParaRPr sz="2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20"/>
          <p:cNvSpPr/>
          <p:nvPr/>
        </p:nvSpPr>
        <p:spPr>
          <a:xfrm>
            <a:off x="3968005" y="2830346"/>
            <a:ext cx="2194792" cy="279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20"/>
          <p:cNvSpPr/>
          <p:nvPr/>
        </p:nvSpPr>
        <p:spPr>
          <a:xfrm>
            <a:off x="3929415" y="1680305"/>
            <a:ext cx="2166585" cy="279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p20"/>
          <p:cNvSpPr txBox="1"/>
          <p:nvPr/>
        </p:nvSpPr>
        <p:spPr>
          <a:xfrm>
            <a:off x="6651957" y="4312938"/>
            <a:ext cx="11067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GB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Labels</a:t>
            </a:r>
            <a:endParaRPr sz="2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20"/>
          <p:cNvSpPr/>
          <p:nvPr/>
        </p:nvSpPr>
        <p:spPr>
          <a:xfrm>
            <a:off x="3773180" y="5353855"/>
            <a:ext cx="2194800" cy="279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p20"/>
          <p:cNvSpPr txBox="1"/>
          <p:nvPr/>
        </p:nvSpPr>
        <p:spPr>
          <a:xfrm>
            <a:off x="1488075" y="1634650"/>
            <a:ext cx="2108496" cy="32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0"/>
              <a:buFont typeface="Arial"/>
              <a:buNone/>
            </a:pPr>
            <a:r>
              <a:rPr lang="en-GB" sz="21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Ore/aluminium</a:t>
            </a:r>
            <a:endParaRPr sz="216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p20"/>
          <p:cNvSpPr txBox="1"/>
          <p:nvPr/>
        </p:nvSpPr>
        <p:spPr>
          <a:xfrm>
            <a:off x="1419437" y="2782882"/>
            <a:ext cx="9054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GB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Sand</a:t>
            </a:r>
            <a:endParaRPr sz="2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" name="Google Shape;208;p20"/>
          <p:cNvSpPr txBox="1"/>
          <p:nvPr/>
        </p:nvSpPr>
        <p:spPr>
          <a:xfrm>
            <a:off x="1419420" y="4026724"/>
            <a:ext cx="1071716" cy="516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GB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Plants</a:t>
            </a:r>
            <a:endParaRPr sz="2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20"/>
          <p:cNvSpPr/>
          <p:nvPr/>
        </p:nvSpPr>
        <p:spPr>
          <a:xfrm>
            <a:off x="1204412" y="1819855"/>
            <a:ext cx="283660" cy="2429416"/>
          </a:xfrm>
          <a:prstGeom prst="leftBrace">
            <a:avLst>
              <a:gd name="adj1" fmla="val 8333"/>
              <a:gd name="adj2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p20"/>
          <p:cNvSpPr txBox="1"/>
          <p:nvPr/>
        </p:nvSpPr>
        <p:spPr>
          <a:xfrm>
            <a:off x="0" y="2588247"/>
            <a:ext cx="1488072" cy="110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2220"/>
              <a:buFont typeface="Arial"/>
              <a:buNone/>
            </a:pPr>
            <a:r>
              <a:rPr lang="en-GB" sz="212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Natural resources (non-renewable)</a:t>
            </a:r>
            <a:endParaRPr sz="2120" b="0" i="0" u="none" strike="noStrike" cap="none">
              <a:solidFill>
                <a:srgbClr val="00B0F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1" name="Google Shape;211;p20"/>
          <p:cNvSpPr txBox="1"/>
          <p:nvPr/>
        </p:nvSpPr>
        <p:spPr>
          <a:xfrm>
            <a:off x="4426197" y="1322653"/>
            <a:ext cx="1173020" cy="516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800"/>
              <a:buFont typeface="Arial"/>
              <a:buNone/>
            </a:pPr>
            <a:r>
              <a:rPr lang="en-GB" sz="2800" b="0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Energy </a:t>
            </a:r>
            <a:endParaRPr sz="2800" b="0" i="0" u="none" strike="noStrike" cap="non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2" name="Google Shape;212;p20"/>
          <p:cNvSpPr txBox="1"/>
          <p:nvPr/>
        </p:nvSpPr>
        <p:spPr>
          <a:xfrm>
            <a:off x="4478891" y="2393805"/>
            <a:ext cx="1173020" cy="516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800"/>
              <a:buFont typeface="Arial"/>
              <a:buNone/>
            </a:pPr>
            <a:r>
              <a:rPr lang="en-GB" sz="2800" b="0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Energy </a:t>
            </a:r>
            <a:endParaRPr sz="2800" b="0" i="0" u="none" strike="noStrike" cap="non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" name="Google Shape;213;p20"/>
          <p:cNvSpPr txBox="1"/>
          <p:nvPr/>
        </p:nvSpPr>
        <p:spPr>
          <a:xfrm>
            <a:off x="4085870" y="3992923"/>
            <a:ext cx="11730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800"/>
              <a:buFont typeface="Arial"/>
              <a:buNone/>
            </a:pPr>
            <a:r>
              <a:rPr lang="en-GB" sz="2800" b="0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Energy </a:t>
            </a:r>
            <a:endParaRPr sz="2800" b="0" i="0" u="none" strike="noStrike" cap="non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p20"/>
          <p:cNvSpPr txBox="1"/>
          <p:nvPr/>
        </p:nvSpPr>
        <p:spPr>
          <a:xfrm>
            <a:off x="4284066" y="4886504"/>
            <a:ext cx="11730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800"/>
              <a:buFont typeface="Arial"/>
              <a:buNone/>
            </a:pPr>
            <a:r>
              <a:rPr lang="en-GB" sz="2800" b="0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Energy </a:t>
            </a:r>
            <a:endParaRPr sz="2800" b="0" i="0" u="none" strike="noStrike" cap="non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5" name="Google Shape;215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04399" y="4431586"/>
            <a:ext cx="1668070" cy="1106700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20"/>
          <p:cNvSpPr txBox="1"/>
          <p:nvPr/>
        </p:nvSpPr>
        <p:spPr>
          <a:xfrm>
            <a:off x="1173838" y="5460700"/>
            <a:ext cx="1729200" cy="2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GB" sz="9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Source (photo): Free Images</a:t>
            </a:r>
            <a:endParaRPr/>
          </a:p>
        </p:txBody>
      </p:sp>
      <p:pic>
        <p:nvPicPr>
          <p:cNvPr id="217" name="Google Shape;217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153962" y="5003861"/>
            <a:ext cx="1354025" cy="978982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20"/>
          <p:cNvSpPr txBox="1"/>
          <p:nvPr/>
        </p:nvSpPr>
        <p:spPr>
          <a:xfrm>
            <a:off x="9153938" y="5823075"/>
            <a:ext cx="1518900" cy="2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GB" sz="9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Source (photo): Pixabay</a:t>
            </a:r>
            <a:endParaRPr/>
          </a:p>
        </p:txBody>
      </p:sp>
      <p:pic>
        <p:nvPicPr>
          <p:cNvPr id="219" name="Google Shape;219;p2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204499" y="1612048"/>
            <a:ext cx="1412100" cy="1412100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20"/>
          <p:cNvSpPr txBox="1"/>
          <p:nvPr/>
        </p:nvSpPr>
        <p:spPr>
          <a:xfrm>
            <a:off x="8129250" y="3005550"/>
            <a:ext cx="1729200" cy="2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GB" sz="9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Source (photo): Unsplash</a:t>
            </a:r>
            <a:endParaRPr/>
          </a:p>
        </p:txBody>
      </p:sp>
      <p:pic>
        <p:nvPicPr>
          <p:cNvPr id="221" name="Google Shape;221;p20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799599" y="1959560"/>
            <a:ext cx="1071700" cy="717095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20"/>
          <p:cNvSpPr txBox="1"/>
          <p:nvPr/>
        </p:nvSpPr>
        <p:spPr>
          <a:xfrm>
            <a:off x="1686425" y="2575687"/>
            <a:ext cx="1729200" cy="301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GB" sz="9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Source (photo): Unsplash</a:t>
            </a:r>
            <a:endParaRPr sz="92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20"/>
          <p:cNvSpPr/>
          <p:nvPr/>
        </p:nvSpPr>
        <p:spPr>
          <a:xfrm>
            <a:off x="3773180" y="4509221"/>
            <a:ext cx="2194800" cy="279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1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/>
              <a:t>6</a:t>
            </a:fld>
            <a:endParaRPr/>
          </a:p>
        </p:txBody>
      </p:sp>
      <p:sp>
        <p:nvSpPr>
          <p:cNvPr id="229" name="Google Shape;229;p21"/>
          <p:cNvSpPr txBox="1"/>
          <p:nvPr/>
        </p:nvSpPr>
        <p:spPr>
          <a:xfrm>
            <a:off x="376176" y="245018"/>
            <a:ext cx="6443724" cy="10080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GB" sz="5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Jam food system map</a:t>
            </a:r>
            <a:endParaRPr/>
          </a:p>
        </p:txBody>
      </p:sp>
      <p:sp>
        <p:nvSpPr>
          <p:cNvPr id="230" name="Google Shape;230;p21"/>
          <p:cNvSpPr/>
          <p:nvPr/>
        </p:nvSpPr>
        <p:spPr>
          <a:xfrm>
            <a:off x="2429164" y="1905689"/>
            <a:ext cx="363791" cy="223986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21"/>
          <p:cNvSpPr/>
          <p:nvPr/>
        </p:nvSpPr>
        <p:spPr>
          <a:xfrm rot="1519040">
            <a:off x="4325823" y="2025931"/>
            <a:ext cx="850265" cy="223975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21"/>
          <p:cNvSpPr/>
          <p:nvPr/>
        </p:nvSpPr>
        <p:spPr>
          <a:xfrm rot="10800000">
            <a:off x="9107054" y="4550532"/>
            <a:ext cx="1066157" cy="223986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p21"/>
          <p:cNvSpPr/>
          <p:nvPr/>
        </p:nvSpPr>
        <p:spPr>
          <a:xfrm rot="10800000">
            <a:off x="9272997" y="5390500"/>
            <a:ext cx="959100" cy="266700"/>
          </a:xfrm>
          <a:prstGeom prst="rightArrow">
            <a:avLst>
              <a:gd name="adj1" fmla="val 31270"/>
              <a:gd name="adj2" fmla="val 50000"/>
            </a:avLst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p21"/>
          <p:cNvSpPr/>
          <p:nvPr/>
        </p:nvSpPr>
        <p:spPr>
          <a:xfrm rot="10800000">
            <a:off x="7279240" y="2575179"/>
            <a:ext cx="723720" cy="223986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Google Shape;235;p21"/>
          <p:cNvSpPr/>
          <p:nvPr/>
        </p:nvSpPr>
        <p:spPr>
          <a:xfrm rot="-9322536">
            <a:off x="6952419" y="4469298"/>
            <a:ext cx="772557" cy="22405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p21"/>
          <p:cNvSpPr/>
          <p:nvPr/>
        </p:nvSpPr>
        <p:spPr>
          <a:xfrm>
            <a:off x="2440192" y="4469272"/>
            <a:ext cx="363900" cy="224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Google Shape;237;p21"/>
          <p:cNvSpPr/>
          <p:nvPr/>
        </p:nvSpPr>
        <p:spPr>
          <a:xfrm>
            <a:off x="2337493" y="5775302"/>
            <a:ext cx="1452926" cy="223986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8" name="Google Shape;238;p21"/>
          <p:cNvSpPr/>
          <p:nvPr/>
        </p:nvSpPr>
        <p:spPr>
          <a:xfrm>
            <a:off x="3941380" y="4469283"/>
            <a:ext cx="809400" cy="224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" name="Google Shape;239;p21"/>
          <p:cNvSpPr/>
          <p:nvPr/>
        </p:nvSpPr>
        <p:spPr>
          <a:xfrm rot="7521208">
            <a:off x="4917919" y="5454504"/>
            <a:ext cx="954514" cy="181382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B050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0" name="Google Shape;240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7450" y="1396760"/>
            <a:ext cx="1851025" cy="1384668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21"/>
          <p:cNvSpPr txBox="1"/>
          <p:nvPr/>
        </p:nvSpPr>
        <p:spPr>
          <a:xfrm>
            <a:off x="347525" y="2709350"/>
            <a:ext cx="1733824" cy="2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GB" sz="9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Source (photo): Free Images</a:t>
            </a:r>
            <a:endParaRPr/>
          </a:p>
        </p:txBody>
      </p:sp>
      <p:pic>
        <p:nvPicPr>
          <p:cNvPr id="242" name="Google Shape;242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833600" y="1505275"/>
            <a:ext cx="1452925" cy="97366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21"/>
          <p:cNvSpPr txBox="1"/>
          <p:nvPr/>
        </p:nvSpPr>
        <p:spPr>
          <a:xfrm>
            <a:off x="2781450" y="2439125"/>
            <a:ext cx="1518900" cy="2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GB" sz="9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Source (photo): Pixabay</a:t>
            </a:r>
            <a:endParaRPr/>
          </a:p>
        </p:txBody>
      </p:sp>
      <p:pic>
        <p:nvPicPr>
          <p:cNvPr id="244" name="Google Shape;244;p2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148649" y="1839352"/>
            <a:ext cx="1106675" cy="1471636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21"/>
          <p:cNvSpPr txBox="1"/>
          <p:nvPr/>
        </p:nvSpPr>
        <p:spPr>
          <a:xfrm>
            <a:off x="8048799" y="3194300"/>
            <a:ext cx="1725125" cy="2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GB" sz="9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Source (photo): Free Images</a:t>
            </a:r>
            <a:endParaRPr/>
          </a:p>
        </p:txBody>
      </p:sp>
      <p:pic>
        <p:nvPicPr>
          <p:cNvPr id="246" name="Google Shape;246;p2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0037850" y="1839361"/>
            <a:ext cx="1617975" cy="1218540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21"/>
          <p:cNvSpPr txBox="1"/>
          <p:nvPr/>
        </p:nvSpPr>
        <p:spPr>
          <a:xfrm>
            <a:off x="9955425" y="2981450"/>
            <a:ext cx="1700400" cy="2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GB" sz="9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Source (photo): Free Images</a:t>
            </a:r>
            <a:endParaRPr/>
          </a:p>
        </p:txBody>
      </p:sp>
      <p:pic>
        <p:nvPicPr>
          <p:cNvPr id="248" name="Google Shape;248;p21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06175" y="4372297"/>
            <a:ext cx="2142300" cy="1421329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21"/>
          <p:cNvSpPr txBox="1"/>
          <p:nvPr/>
        </p:nvSpPr>
        <p:spPr>
          <a:xfrm>
            <a:off x="16981" y="5699950"/>
            <a:ext cx="1729200" cy="2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GB" sz="9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Source (photo): Free Images</a:t>
            </a:r>
            <a:endParaRPr/>
          </a:p>
        </p:txBody>
      </p:sp>
      <p:sp>
        <p:nvSpPr>
          <p:cNvPr id="250" name="Google Shape;250;p21"/>
          <p:cNvSpPr txBox="1"/>
          <p:nvPr/>
        </p:nvSpPr>
        <p:spPr>
          <a:xfrm>
            <a:off x="2890700" y="4405225"/>
            <a:ext cx="1008900" cy="3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GB" sz="232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Labels</a:t>
            </a:r>
            <a:endParaRPr/>
          </a:p>
        </p:txBody>
      </p:sp>
      <p:pic>
        <p:nvPicPr>
          <p:cNvPr id="251" name="Google Shape;251;p21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3801848" y="5354683"/>
            <a:ext cx="1617975" cy="1169844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21"/>
          <p:cNvSpPr txBox="1"/>
          <p:nvPr/>
        </p:nvSpPr>
        <p:spPr>
          <a:xfrm>
            <a:off x="3801838" y="6252425"/>
            <a:ext cx="1518900" cy="2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GB" sz="9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Source (photo): Pixabay</a:t>
            </a:r>
            <a:endParaRPr/>
          </a:p>
        </p:txBody>
      </p:sp>
      <p:pic>
        <p:nvPicPr>
          <p:cNvPr id="253" name="Google Shape;253;p21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10261046" y="3866071"/>
            <a:ext cx="1452925" cy="972187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21"/>
          <p:cNvSpPr txBox="1"/>
          <p:nvPr/>
        </p:nvSpPr>
        <p:spPr>
          <a:xfrm>
            <a:off x="10201825" y="4774513"/>
            <a:ext cx="1729200" cy="2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GB" sz="9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Source (photo): Unsplash</a:t>
            </a:r>
            <a:endParaRPr/>
          </a:p>
        </p:txBody>
      </p:sp>
      <p:sp>
        <p:nvSpPr>
          <p:cNvPr id="255" name="Google Shape;255;p21"/>
          <p:cNvSpPr txBox="1"/>
          <p:nvPr/>
        </p:nvSpPr>
        <p:spPr>
          <a:xfrm>
            <a:off x="10261050" y="5347750"/>
            <a:ext cx="1008900" cy="3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GB" sz="232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Sand</a:t>
            </a:r>
            <a:endParaRPr/>
          </a:p>
        </p:txBody>
      </p:sp>
      <p:pic>
        <p:nvPicPr>
          <p:cNvPr id="256" name="Google Shape;256;p21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7859875" y="4390625"/>
            <a:ext cx="1218550" cy="1384675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21"/>
          <p:cNvSpPr txBox="1"/>
          <p:nvPr/>
        </p:nvSpPr>
        <p:spPr>
          <a:xfrm>
            <a:off x="7837388" y="5699950"/>
            <a:ext cx="1729200" cy="2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GB" sz="9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Source (photo): Unsplash</a:t>
            </a:r>
            <a:endParaRPr/>
          </a:p>
        </p:txBody>
      </p:sp>
      <p:pic>
        <p:nvPicPr>
          <p:cNvPr id="258" name="Google Shape;258;p21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4792561" y="2420987"/>
            <a:ext cx="2326049" cy="2272399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21"/>
          <p:cNvSpPr txBox="1"/>
          <p:nvPr/>
        </p:nvSpPr>
        <p:spPr>
          <a:xfrm>
            <a:off x="5196125" y="4620325"/>
            <a:ext cx="1518900" cy="2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GB" sz="9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Source (photo): Pixabay</a:t>
            </a:r>
            <a:endParaRPr sz="92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0" name="Google Shape;260;p21"/>
          <p:cNvSpPr/>
          <p:nvPr/>
        </p:nvSpPr>
        <p:spPr>
          <a:xfrm rot="10800000">
            <a:off x="9423479" y="2521658"/>
            <a:ext cx="363791" cy="223986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22" descr="Logo, icon&#10;&#10;Description automatically generated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925864" y="5898871"/>
            <a:ext cx="384865" cy="3848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22" descr="Icon&#10;&#10;Description automatically generated">
            <a:hlinkClick r:id="rId5"/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1380304" y="5849725"/>
            <a:ext cx="453335" cy="453335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22"/>
          <p:cNvSpPr txBox="1"/>
          <p:nvPr/>
        </p:nvSpPr>
        <p:spPr>
          <a:xfrm>
            <a:off x="9950655" y="5937892"/>
            <a:ext cx="1014966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Follow us 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22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/>
              <a:t>7</a:t>
            </a:fld>
            <a:endParaRPr/>
          </a:p>
        </p:txBody>
      </p:sp>
      <p:sp>
        <p:nvSpPr>
          <p:cNvPr id="269" name="Google Shape;269;p22"/>
          <p:cNvSpPr/>
          <p:nvPr/>
        </p:nvSpPr>
        <p:spPr>
          <a:xfrm>
            <a:off x="5442775" y="3431743"/>
            <a:ext cx="1318867" cy="709612"/>
          </a:xfrm>
          <a:prstGeom prst="rect">
            <a:avLst/>
          </a:prstGeom>
          <a:solidFill>
            <a:srgbClr val="EF4D9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0" name="Google Shape;270;p22"/>
          <p:cNvSpPr txBox="1"/>
          <p:nvPr/>
        </p:nvSpPr>
        <p:spPr>
          <a:xfrm>
            <a:off x="5445297" y="3429000"/>
            <a:ext cx="1841327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rPr lang="en-GB" sz="4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Q&amp;A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3"/>
          <p:cNvSpPr/>
          <p:nvPr/>
        </p:nvSpPr>
        <p:spPr>
          <a:xfrm>
            <a:off x="4760913" y="2351088"/>
            <a:ext cx="2654300" cy="709612"/>
          </a:xfrm>
          <a:prstGeom prst="rect">
            <a:avLst/>
          </a:prstGeom>
          <a:solidFill>
            <a:srgbClr val="00ABA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6" name="Google Shape;276;p23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/>
              <a:t>8</a:t>
            </a:fld>
            <a:endParaRPr/>
          </a:p>
        </p:txBody>
      </p:sp>
      <p:sp>
        <p:nvSpPr>
          <p:cNvPr id="277" name="Google Shape;277;p23"/>
          <p:cNvSpPr txBox="1"/>
          <p:nvPr/>
        </p:nvSpPr>
        <p:spPr>
          <a:xfrm>
            <a:off x="4641405" y="2336562"/>
            <a:ext cx="2909190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rPr lang="en-GB" sz="4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 you!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305</Words>
  <Application>Microsoft Office PowerPoint</Application>
  <PresentationFormat>Widescreen</PresentationFormat>
  <Paragraphs>83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Roboto</vt:lpstr>
      <vt:lpstr>Calibri</vt:lpstr>
      <vt:lpstr>Arial</vt:lpstr>
      <vt:lpstr>Titillium Web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Petros and Miretta Malioti</dc:creator>
  <cp:lastModifiedBy>Petros and Miretta Malioti</cp:lastModifiedBy>
  <cp:revision>1</cp:revision>
  <dcterms:created xsi:type="dcterms:W3CDTF">2022-06-07T10:00:28Z</dcterms:created>
  <dcterms:modified xsi:type="dcterms:W3CDTF">2022-09-18T13:04:59Z</dcterms:modified>
</cp:coreProperties>
</file>